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12192000"/>
  <p:notesSz cx="6858000" cy="9144000"/>
  <p:embeddedFontLst>
    <p:embeddedFont>
      <p:font typeface="PT Sans"/>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24" roundtripDataSignature="AMtx7mj3PoAZncIW89WjUnjHKv0Jaa/Dr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TSans-regular.fntdata"/><Relationship Id="rId11" Type="http://schemas.openxmlformats.org/officeDocument/2006/relationships/slide" Target="slides/slide6.xml"/><Relationship Id="rId22" Type="http://schemas.openxmlformats.org/officeDocument/2006/relationships/font" Target="fonts/PTSans-italic.fntdata"/><Relationship Id="rId10" Type="http://schemas.openxmlformats.org/officeDocument/2006/relationships/slide" Target="slides/slide5.xml"/><Relationship Id="rId21" Type="http://schemas.openxmlformats.org/officeDocument/2006/relationships/font" Target="fonts/PTSans-bold.fntdata"/><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PTSans-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ucation.alaska.gov/tls/cte/docs/nto/gender_equity.pdf"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ien.gv.at/english/administration/gendermainstreaming/principles/five-principles.html"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541a885e6c_0_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541a885e6c_0_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g2541a885e6c_0_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541a885e6c_0_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541a885e6c_0_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g2541a885e6c_0_5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541a885e6c_0_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541a885e6c_0_7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g2541a885e6c_0_7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52a706d352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Modify the handout/exercise to your needs. The exercise is taken from </a:t>
            </a:r>
            <a:r>
              <a:rPr lang="en-US" u="sng">
                <a:solidFill>
                  <a:schemeClr val="hlink"/>
                </a:solidFill>
                <a:hlinkClick r:id="rId2"/>
              </a:rPr>
              <a:t>https://education.alaska.gov/tls/cte/docs/nto/gender_equity.pdf</a:t>
            </a:r>
            <a:r>
              <a:rPr lang="en-US"/>
              <a:t> (activity 4)</a:t>
            </a:r>
            <a:endParaRPr/>
          </a:p>
          <a:p>
            <a:pPr indent="0" lvl="0" marL="0" rtl="0" algn="l">
              <a:lnSpc>
                <a:spcPct val="100000"/>
              </a:lnSpc>
              <a:spcBef>
                <a:spcPts val="0"/>
              </a:spcBef>
              <a:spcAft>
                <a:spcPts val="0"/>
              </a:spcAft>
              <a:buSzPts val="1400"/>
              <a:buNone/>
            </a:pPr>
            <a:r>
              <a:t/>
            </a:r>
            <a:endParaRPr/>
          </a:p>
        </p:txBody>
      </p:sp>
      <p:sp>
        <p:nvSpPr>
          <p:cNvPr id="143" name="Google Shape;143;g252a706d352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23e52c82d5e_0_4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g23e52c82d5e_0_4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e52c82d5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https://www.wien.gv.at/english/administration/gendermainstreaming/principles/five-principles.html</a:t>
            </a:r>
            <a:r>
              <a:rPr lang="en-US"/>
              <a:t> </a:t>
            </a:r>
            <a:endParaRPr/>
          </a:p>
        </p:txBody>
      </p:sp>
      <p:sp>
        <p:nvSpPr>
          <p:cNvPr id="73" name="Google Shape;73;g23e52c82d5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541a885e6c_0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2541a885e6c_0_6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g2541a885e6c_0_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541a885e6c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2541a885e6c_0_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2541a885e6c_0_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541a885e6c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541a885e6c_0_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2541a885e6c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541a885e6c_0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541a885e6c_0_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g2541a885e6c_0_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3e52c82d5e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g23e52c82d5e_0_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 name="Google Shape;109;g23e52c82d5e_0_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541a885e6c_0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541a885e6c_0_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g2541a885e6c_0_2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6" name="Shape 36"/>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 name="Google Shape;39;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3" name="Google Shape;43;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4" name="Shape 44"/>
        <p:cNvGrpSpPr/>
        <p:nvPr/>
      </p:nvGrpSpPr>
      <p:grpSpPr>
        <a:xfrm>
          <a:off x="0" y="0"/>
          <a:ext cx="0" cy="0"/>
          <a:chOff x="0" y="0"/>
          <a:chExt cx="0" cy="0"/>
        </a:xfrm>
      </p:grpSpPr>
      <p:sp>
        <p:nvSpPr>
          <p:cNvPr id="45" name="Google Shape;45;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6" name="Google Shape;46;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7" name="Google Shape;47;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 name="Google Shape;48;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9" name="Google Shape;49;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2" name="Google Shape;52;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3" name="Google Shape;53;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5" name="Google Shape;55;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6" name="Shape 56"/>
        <p:cNvGrpSpPr/>
        <p:nvPr/>
      </p:nvGrpSpPr>
      <p:grpSpPr>
        <a:xfrm>
          <a:off x="0" y="0"/>
          <a:ext cx="0" cy="0"/>
          <a:chOff x="0" y="0"/>
          <a:chExt cx="0" cy="0"/>
        </a:xfrm>
      </p:grpSpPr>
      <p:sp>
        <p:nvSpPr>
          <p:cNvPr id="57" name="Google Shape;57;p34"/>
          <p:cNvSpPr/>
          <p:nvPr>
            <p:ph idx="2" type="pic"/>
          </p:nvPr>
        </p:nvSpPr>
        <p:spPr>
          <a:xfrm>
            <a:off x="3866322" y="1503673"/>
            <a:ext cx="7510452" cy="4524823"/>
          </a:xfrm>
          <a:prstGeom prst="rect">
            <a:avLst/>
          </a:prstGeom>
          <a:noFill/>
          <a:ln>
            <a:noFill/>
          </a:ln>
        </p:spPr>
      </p:sp>
      <p:sp>
        <p:nvSpPr>
          <p:cNvPr id="58" name="Google Shape;58;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 name="Google Shape;22;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Google Shape;24;p27"/>
          <p:cNvSpPr/>
          <p:nvPr>
            <p:ph idx="2" type="pic"/>
          </p:nvPr>
        </p:nvSpPr>
        <p:spPr>
          <a:xfrm>
            <a:off x="3866322" y="1503673"/>
            <a:ext cx="7510452" cy="4524823"/>
          </a:xfrm>
          <a:prstGeom prst="rect">
            <a:avLst/>
          </a:prstGeom>
          <a:noFill/>
          <a:ln>
            <a:noFill/>
          </a:ln>
        </p:spPr>
      </p:sp>
      <p:sp>
        <p:nvSpPr>
          <p:cNvPr id="25" name="Google Shape;25;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27" name="Shape 2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 name="Google Shape;30;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1" name="Google Shape;31;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Google Shape;33;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4" name="Google Shape;34;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5" name="Google Shape;35;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9.jp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www.um.edu.mt/media/um/docs/about/goodpracticeinclusivelanguage.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www.um.edu.mt/media/um/docs/about/goodpracticeinclusivelanguage.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hyperlink" Target="https://youtu.be/tXtOvXu2fq0" TargetMode="External"/><Relationship Id="rId4" Type="http://schemas.openxmlformats.org/officeDocument/2006/relationships/hyperlink" Target="http://www.youtube.com/watch?v=tXtOvXu2fq0" TargetMode="External"/><Relationship Id="rId5"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2541a885e6c_0_5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Principles… cont</a:t>
            </a:r>
            <a:endParaRPr/>
          </a:p>
        </p:txBody>
      </p:sp>
      <p:sp>
        <p:nvSpPr>
          <p:cNvPr id="126" name="Google Shape;126;g2541a885e6c_0_5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 Support a strengths‐based approach rather than a deficit one - focusing on the resilience of individuals, their abilities, knowledge and capacities, rather than their shortcomings.</a:t>
            </a:r>
            <a:endParaRPr/>
          </a:p>
          <a:p>
            <a:pPr indent="0" lvl="0" marL="0" rtl="0" algn="l">
              <a:spcBef>
                <a:spcPts val="1000"/>
              </a:spcBef>
              <a:spcAft>
                <a:spcPts val="0"/>
              </a:spcAft>
              <a:buNone/>
            </a:pPr>
            <a:r>
              <a:rPr lang="en-US"/>
              <a:t>e. When in doubt, one should ask the individual which linguistic terms they prefer. Don’t make assumptions.</a:t>
            </a:r>
            <a:endParaRPr/>
          </a:p>
          <a:p>
            <a:pPr indent="0" lvl="0" marL="0" rtl="0" algn="l">
              <a:spcBef>
                <a:spcPts val="1000"/>
              </a:spcBef>
              <a:spcAft>
                <a:spcPts val="0"/>
              </a:spcAft>
              <a:buNone/>
            </a:pPr>
            <a:r>
              <a:rPr lang="en-US"/>
              <a:t>f. Be conscious of the implications of your language. Language can render people invisible or denigrate them.</a:t>
            </a:r>
            <a:endParaRPr/>
          </a:p>
          <a:p>
            <a:pPr indent="0" lvl="0" marL="0" rtl="0" algn="l">
              <a:spcBef>
                <a:spcPts val="10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g2541a885e6c_0_5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Principles… cont</a:t>
            </a:r>
            <a:endParaRPr/>
          </a:p>
        </p:txBody>
      </p:sp>
      <p:sp>
        <p:nvSpPr>
          <p:cNvPr id="133" name="Google Shape;133;g2541a885e6c_0_59"/>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g. Embolden people to speak on their own behalf or that of the group they represent.</a:t>
            </a:r>
            <a:endParaRPr/>
          </a:p>
          <a:p>
            <a:pPr indent="0" lvl="0" marL="0" rtl="0" algn="l">
              <a:spcBef>
                <a:spcPts val="1000"/>
              </a:spcBef>
              <a:spcAft>
                <a:spcPts val="0"/>
              </a:spcAft>
              <a:buNone/>
            </a:pPr>
            <a:r>
              <a:rPr lang="en-US"/>
              <a:t>h. Question people who are trying to promote assumptions, myths and stereotypes if it is safe for you to do so.</a:t>
            </a:r>
            <a:endParaRPr/>
          </a:p>
          <a:p>
            <a:pPr indent="0" lvl="0" marL="0" rtl="0" algn="l">
              <a:spcBef>
                <a:spcPts val="1000"/>
              </a:spcBef>
              <a:spcAft>
                <a:spcPts val="0"/>
              </a:spcAft>
              <a:buNone/>
            </a:pPr>
            <a:r>
              <a:rPr lang="en-US"/>
              <a:t>i. Ensure that the language you use and the material you present is inclusive and accessible to a diverse audience and individuals.</a:t>
            </a:r>
            <a:endParaRPr/>
          </a:p>
          <a:p>
            <a:pPr indent="0" lvl="0" marL="0" rtl="0" algn="l">
              <a:spcBef>
                <a:spcPts val="1000"/>
              </a:spcBef>
              <a:spcAft>
                <a:spcPts val="0"/>
              </a:spcAft>
              <a:buNone/>
            </a:pPr>
            <a:r>
              <a:rPr lang="en-US"/>
              <a:t>j. Be careful of the context. Certain words used in particular contexts can help you claim an identity, but in another context the same word can be seen as derogatory.</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2541a885e6c_0_79"/>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Options</a:t>
            </a:r>
            <a:endParaRPr/>
          </a:p>
        </p:txBody>
      </p:sp>
      <p:sp>
        <p:nvSpPr>
          <p:cNvPr id="140" name="Google Shape;140;g2541a885e6c_0_79"/>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You may choose to:</a:t>
            </a:r>
            <a:endParaRPr/>
          </a:p>
          <a:p>
            <a:pPr indent="-406400" lvl="0" marL="457200" rtl="0" algn="l">
              <a:spcBef>
                <a:spcPts val="1000"/>
              </a:spcBef>
              <a:spcAft>
                <a:spcPts val="0"/>
              </a:spcAft>
              <a:buSzPts val="2800"/>
              <a:buChar char="•"/>
            </a:pPr>
            <a:r>
              <a:rPr lang="en-US"/>
              <a:t>Use the first part of Creator of Words </a:t>
            </a:r>
            <a:endParaRPr/>
          </a:p>
          <a:p>
            <a:pPr indent="-406400" lvl="0" marL="457200" rtl="0" algn="l">
              <a:spcBef>
                <a:spcPts val="0"/>
              </a:spcBef>
              <a:spcAft>
                <a:spcPts val="0"/>
              </a:spcAft>
              <a:buSzPts val="2800"/>
              <a:buChar char="•"/>
            </a:pPr>
            <a:r>
              <a:rPr lang="en-US"/>
              <a:t>Then continue with the sections of the UM Good Practice document</a:t>
            </a:r>
            <a:endParaRPr/>
          </a:p>
          <a:p>
            <a:pPr indent="-406400" lvl="0" marL="457200" rtl="0" algn="l">
              <a:spcBef>
                <a:spcPts val="0"/>
              </a:spcBef>
              <a:spcAft>
                <a:spcPts val="0"/>
              </a:spcAft>
              <a:buSzPts val="2800"/>
              <a:buChar char="•"/>
            </a:pPr>
            <a:r>
              <a:rPr lang="en-US"/>
              <a:t>Conclude with the Teachers Language Cards exercise</a:t>
            </a:r>
            <a:endParaRPr/>
          </a:p>
          <a:p>
            <a:pPr indent="0" lvl="0" marL="457200" rtl="0" algn="l">
              <a:spcBef>
                <a:spcPts val="1000"/>
              </a:spcBef>
              <a:spcAft>
                <a:spcPts val="0"/>
              </a:spcAft>
              <a:buNone/>
            </a:pPr>
            <a:r>
              <a:rPr lang="en-US"/>
              <a:t>or</a:t>
            </a:r>
            <a:endParaRPr/>
          </a:p>
          <a:p>
            <a:pPr indent="0" lvl="0" marL="457200" rtl="0" algn="l">
              <a:spcBef>
                <a:spcPts val="1000"/>
              </a:spcBef>
              <a:spcAft>
                <a:spcPts val="0"/>
              </a:spcAft>
              <a:buNone/>
            </a:pPr>
            <a:r>
              <a:rPr lang="en-US"/>
              <a:t>Use the resources as you deem appropriate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descr="Image result for what are my identities" id="145" name="Google Shape;145;g252a706d352_0_0"/>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146" name="Google Shape;146;g252a706d352_0_0"/>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Activity | </a:t>
            </a:r>
            <a:r>
              <a:rPr lang="en-US"/>
              <a:t> </a:t>
            </a:r>
            <a:r>
              <a:rPr b="0" lang="en-US"/>
              <a:t>Critical Thinking</a:t>
            </a:r>
            <a:br>
              <a:rPr lang="en-US"/>
            </a:br>
            <a:r>
              <a:rPr lang="en-US"/>
              <a:t>CREATOR OF NEW WORDS</a:t>
            </a:r>
            <a:endParaRPr/>
          </a:p>
        </p:txBody>
      </p:sp>
      <p:pic>
        <p:nvPicPr>
          <p:cNvPr id="147" name="Google Shape;147;g252a706d352_0_0"/>
          <p:cNvPicPr preferRelativeResize="0"/>
          <p:nvPr/>
        </p:nvPicPr>
        <p:blipFill rotWithShape="1">
          <a:blip r:embed="rId4">
            <a:alphaModFix/>
          </a:blip>
          <a:srcRect b="0" l="0" r="0" t="0"/>
          <a:stretch/>
        </p:blipFill>
        <p:spPr>
          <a:xfrm>
            <a:off x="9744650" y="1198500"/>
            <a:ext cx="1691199" cy="16911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23e52c82d5e_0_49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154" name="Google Shape;154;g23e52c82d5e_0_49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Good Practice in Inclusive Language – L-Universtià ta’ Malta </a:t>
            </a:r>
            <a:r>
              <a:rPr lang="en-US" u="sng">
                <a:solidFill>
                  <a:schemeClr val="hlink"/>
                </a:solidFill>
                <a:hlinkClick r:id="rId3"/>
              </a:rPr>
              <a:t>https://www.um.edu.mt/media/um/docs/about/goodpracticeinclusivelanguage.pdf</a:t>
            </a:r>
            <a:r>
              <a:rPr lang="en-US"/>
              <a:t> </a:t>
            </a:r>
            <a:r>
              <a:rPr lang="en-US"/>
              <a:t> </a:t>
            </a:r>
            <a:endParaRPr/>
          </a:p>
          <a:p>
            <a:pPr indent="0" lvl="0" marL="0" rtl="0" algn="l">
              <a:lnSpc>
                <a:spcPct val="90000"/>
              </a:lnSpc>
              <a:spcBef>
                <a:spcPts val="1000"/>
              </a:spcBef>
              <a:spcAft>
                <a:spcPts val="0"/>
              </a:spcAft>
              <a:buSzPts val="2400"/>
              <a:buNone/>
            </a:pPr>
            <a:r>
              <a:t/>
            </a:r>
            <a:endParaRPr sz="2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Inclusive Language</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0"/>
              </a:spcBef>
              <a:spcAft>
                <a:spcPts val="0"/>
              </a:spcAft>
              <a:buSzPts val="2400"/>
              <a:buChar char="●"/>
            </a:pPr>
            <a:r>
              <a:rPr lang="en-US"/>
              <a:t>It is advisable that any </a:t>
            </a:r>
            <a:r>
              <a:rPr lang="en-US"/>
              <a:t>mainstreaming exercise starts by establishing what </a:t>
            </a:r>
            <a:r>
              <a:rPr b="1" lang="en-US"/>
              <a:t>inclusive language </a:t>
            </a:r>
            <a:r>
              <a:rPr lang="en-US"/>
              <a:t>means for that organisation</a:t>
            </a:r>
            <a:endParaRPr/>
          </a:p>
          <a:p>
            <a:pPr indent="-381000" lvl="0" marL="457200" rtl="0" algn="l">
              <a:lnSpc>
                <a:spcPct val="90000"/>
              </a:lnSpc>
              <a:spcBef>
                <a:spcPts val="0"/>
              </a:spcBef>
              <a:spcAft>
                <a:spcPts val="0"/>
              </a:spcAft>
              <a:buSzPts val="2400"/>
              <a:buChar char="●"/>
            </a:pPr>
            <a:r>
              <a:rPr lang="en-US"/>
              <a:t>In this session we shall explore Inclusive Language and how to put it into practice.</a:t>
            </a:r>
            <a:endParaRPr/>
          </a:p>
          <a:p>
            <a:pPr indent="-381000" lvl="0" marL="457200" rtl="0" algn="l">
              <a:lnSpc>
                <a:spcPct val="90000"/>
              </a:lnSpc>
              <a:spcBef>
                <a:spcPts val="0"/>
              </a:spcBef>
              <a:spcAft>
                <a:spcPts val="0"/>
              </a:spcAft>
              <a:buSzPts val="2400"/>
              <a:buChar char="●"/>
            </a:pPr>
            <a:r>
              <a:rPr lang="en-US"/>
              <a:t>We shall use a set of guidelines published by the University of Malta (UM): </a:t>
            </a:r>
            <a:r>
              <a:rPr lang="en-US" u="sng">
                <a:solidFill>
                  <a:schemeClr val="hlink"/>
                </a:solidFill>
                <a:hlinkClick r:id="rId3"/>
              </a:rPr>
              <a:t>Good Practice in Inclusive Language</a:t>
            </a:r>
            <a:r>
              <a:rPr lang="en-US"/>
              <a:t>  </a:t>
            </a:r>
            <a:endParaRPr b="1"/>
          </a:p>
          <a:p>
            <a:pPr indent="0" lvl="0" marL="457200" rtl="0" algn="l">
              <a:lnSpc>
                <a:spcPct val="90000"/>
              </a:lnSpc>
              <a:spcBef>
                <a:spcPts val="0"/>
              </a:spcBef>
              <a:spcAft>
                <a:spcPts val="0"/>
              </a:spcAft>
              <a:buNone/>
            </a:pPr>
            <a:r>
              <a:t/>
            </a:r>
            <a:endParaRPr i="1"/>
          </a:p>
          <a:p>
            <a:pPr indent="0" lvl="0" marL="0" rtl="0" algn="l">
              <a:lnSpc>
                <a:spcPct val="90000"/>
              </a:lnSpc>
              <a:spcBef>
                <a:spcPts val="0"/>
              </a:spcBef>
              <a:spcAft>
                <a:spcPts val="0"/>
              </a:spcAft>
              <a:buNone/>
            </a:pPr>
            <a:r>
              <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2541a885e6c_0_65"/>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Significance of Inclusive Language</a:t>
            </a:r>
            <a:endParaRPr/>
          </a:p>
        </p:txBody>
      </p:sp>
      <p:sp>
        <p:nvSpPr>
          <p:cNvPr id="83" name="Google Shape;83;g2541a885e6c_0_65"/>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1</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2541a885e6c_0_1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What is inclusive language? (UM)</a:t>
            </a:r>
            <a:endParaRPr/>
          </a:p>
        </p:txBody>
      </p:sp>
      <p:sp>
        <p:nvSpPr>
          <p:cNvPr id="90" name="Google Shape;90;g2541a885e6c_0_1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Inclusive language is respectful of diversity. It helps promote the acceptance and value of individuals deriving from different backgrounds, or with different physical forms. This language needs to be free from words, phrases or tones that demean, insult, trivialise, stereotype and/or infantilise people either because they have a particular attribute, and/or are members of a particular social group.</a:t>
            </a:r>
            <a:endParaRPr/>
          </a:p>
          <a:p>
            <a:pPr indent="0" lvl="0" marL="0" rtl="0" algn="l">
              <a:spcBef>
                <a:spcPts val="1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2541a885e6c_0_16"/>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Why is inclusive language important? (UM)</a:t>
            </a:r>
            <a:endParaRPr/>
          </a:p>
        </p:txBody>
      </p:sp>
      <p:sp>
        <p:nvSpPr>
          <p:cNvPr id="97" name="Google Shape;97;g2541a885e6c_0_16"/>
          <p:cNvSpPr txBox="1"/>
          <p:nvPr>
            <p:ph idx="1" type="body"/>
          </p:nvPr>
        </p:nvSpPr>
        <p:spPr>
          <a:xfrm>
            <a:off x="831850" y="288677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Inclusive language is about communicating in a way that respects a person’s dignity, a manner which empowers people socially perceived as subordinate and/or are considered as minorities by the rest of society.</a:t>
            </a:r>
            <a:endParaRPr/>
          </a:p>
          <a:p>
            <a:pPr indent="-381000" lvl="0" marL="457200" rtl="0" algn="l">
              <a:spcBef>
                <a:spcPts val="0"/>
              </a:spcBef>
              <a:spcAft>
                <a:spcPts val="0"/>
              </a:spcAft>
              <a:buSzPts val="2400"/>
              <a:buChar char="●"/>
            </a:pPr>
            <a:r>
              <a:rPr lang="en-US"/>
              <a:t>Language is a tool that proscribes how we see reality, and hence the meaning and connotations of words should be used to create a more inclusive and empowering society.</a:t>
            </a:r>
            <a:endParaRPr/>
          </a:p>
          <a:p>
            <a:pPr indent="-381000" lvl="0" marL="457200" rtl="0" algn="l">
              <a:spcBef>
                <a:spcPts val="0"/>
              </a:spcBef>
              <a:spcAft>
                <a:spcPts val="0"/>
              </a:spcAft>
              <a:buSzPts val="2400"/>
              <a:buChar char="●"/>
            </a:pPr>
            <a:r>
              <a:rPr lang="en-US"/>
              <a:t>Language is reflective of community values, knowledge and personal experiences. It should be, therefore, a positive expression of diversity.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2541a885e6c_0_71"/>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Testimonial</a:t>
            </a:r>
            <a:endParaRPr/>
          </a:p>
        </p:txBody>
      </p:sp>
      <p:sp>
        <p:nvSpPr>
          <p:cNvPr id="104" name="Google Shape;104;g2541a885e6c_0_71"/>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Cosumnes Community Services District (California) believes everyone in their community should feel safe and connected.</a:t>
            </a:r>
            <a:endParaRPr/>
          </a:p>
          <a:p>
            <a:pPr indent="0" lvl="0" marL="0" rtl="0" algn="l">
              <a:spcBef>
                <a:spcPts val="1000"/>
              </a:spcBef>
              <a:spcAft>
                <a:spcPts val="0"/>
              </a:spcAft>
              <a:buNone/>
            </a:pPr>
            <a:r>
              <a:rPr lang="en-US" u="sng">
                <a:solidFill>
                  <a:schemeClr val="hlink"/>
                </a:solidFill>
                <a:hlinkClick r:id="rId3"/>
              </a:rPr>
              <a:t>https://youtu.be/tXtOvXu2fq0</a:t>
            </a:r>
            <a:r>
              <a:rPr lang="en-US"/>
              <a:t> </a:t>
            </a:r>
            <a:endParaRPr/>
          </a:p>
        </p:txBody>
      </p:sp>
      <p:pic>
        <p:nvPicPr>
          <p:cNvPr descr="🌎 A culture of inclusion makes the world a better place for everyone! Building a welcoming environment begins with how we speak with one another. The District's Inclusive Language Guide serves as the foundation for respectful and welcoming communication with coworkers and residents. Cosumnes Community Services District believes everyone in our community should feel safe and connected. Learn more about this guide and our commitment to serving Elk Grove's diverse community here: https://bit.ly/3sWb97F" id="105" name="Google Shape;105;g2541a885e6c_0_71" title="Inclusive Language Guide">
            <a:hlinkClick r:id="rId4"/>
          </p:cNvPr>
          <p:cNvPicPr preferRelativeResize="0"/>
          <p:nvPr/>
        </p:nvPicPr>
        <p:blipFill>
          <a:blip r:embed="rId5">
            <a:alphaModFix/>
          </a:blip>
          <a:stretch>
            <a:fillRect/>
          </a:stretch>
        </p:blipFill>
        <p:spPr>
          <a:xfrm>
            <a:off x="371545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1000"/>
                                        <p:tgtEl>
                                          <p:spTgt spid="1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g23e52c82d5e_0_24"/>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Principles of Inclusive Language</a:t>
            </a:r>
            <a:endParaRPr/>
          </a:p>
        </p:txBody>
      </p:sp>
      <p:sp>
        <p:nvSpPr>
          <p:cNvPr id="112" name="Google Shape;112;g23e52c82d5e_0_24"/>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2</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2541a885e6c_0_2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Principles of Inclusive Language</a:t>
            </a:r>
            <a:endParaRPr/>
          </a:p>
        </p:txBody>
      </p:sp>
      <p:sp>
        <p:nvSpPr>
          <p:cNvPr id="119" name="Google Shape;119;g2541a885e6c_0_2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 Help regard diversity within and between groups in a positive manner.</a:t>
            </a:r>
            <a:endParaRPr/>
          </a:p>
          <a:p>
            <a:pPr indent="0" lvl="0" marL="0" rtl="0" algn="l">
              <a:spcBef>
                <a:spcPts val="1000"/>
              </a:spcBef>
              <a:spcAft>
                <a:spcPts val="0"/>
              </a:spcAft>
              <a:buNone/>
            </a:pPr>
            <a:r>
              <a:rPr lang="en-US"/>
              <a:t>b. The focus is on people‐centric language, not their association with or identification to a group or culture.</a:t>
            </a:r>
            <a:endParaRPr/>
          </a:p>
          <a:p>
            <a:pPr indent="0" lvl="0" marL="0" rtl="0" algn="l">
              <a:spcBef>
                <a:spcPts val="1000"/>
              </a:spcBef>
              <a:spcAft>
                <a:spcPts val="0"/>
              </a:spcAft>
              <a:buNone/>
            </a:pPr>
            <a:r>
              <a:rPr lang="en-US"/>
              <a:t>c. Personal attributes or characteristics are only mentioned when these are relevant in the context in which they are used.</a:t>
            </a:r>
            <a:endParaRPr/>
          </a:p>
          <a:p>
            <a:pPr indent="0" lvl="0" marL="0" rtl="0" algn="l">
              <a:spcBef>
                <a:spcPts val="10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